
<file path=[Content_Types].xml><?xml version="1.0" encoding="utf-8"?>
<Types xmlns="http://schemas.openxmlformats.org/package/2006/content-types">
  <Default Extension="jpg" ContentType="image/j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png" ContentType="image/png"/>
  <Default Extension="wmf" ContentType="image/x-wmf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5.xml" ContentType="application/vnd.openxmlformats-officedocument.presentationml.slideLayout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1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6.xml" ContentType="application/vnd.openxmlformats-officedocument.presentationml.slid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notesMasterIdLst>
    <p:notesMasterId r:id="rId10"/>
  </p:notesMasterIdLst>
  <p:sldIdLst>
    <p:sldId id="256" r:id="rId4"/>
    <p:sldId id="257" r:id="rId5"/>
    <p:sldId id="258" r:id="rId6"/>
    <p:sldId id="259" r:id="rId7"/>
    <p:sldId id="260" r:id="rId8"/>
    <p:sldId id="261" r:id="rId9"/>
  </p:sldIdLst>
  <p:sldSz cx="12192000" cy="6858000"/>
  <p:notesSz cx="6858000" cy="9144000"/>
  <p:defaultTextStyle>
    <a:defPPr>
      <a:defRPr lang="de-DE"/>
    </a:defPPr>
    <a:lvl1pPr marL="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378" y="90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 /><Relationship Id="rId12" Type="http://schemas.openxmlformats.org/officeDocument/2006/relationships/tableStyles" Target="tableStyles.xml" /><Relationship Id="rId13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9299002" name="Platzhalter für Überschrift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89904361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632E96E-41F7-40C5-8419-297958CC00FA}" type="datetimeFigureOut">
              <a:rPr lang="de-DE"/>
              <a:t>10/30/2013</a:t>
            </a:fld>
            <a:endParaRPr lang="de-DE"/>
          </a:p>
        </p:txBody>
      </p:sp>
      <p:sp>
        <p:nvSpPr>
          <p:cNvPr id="1501785670" name="Platzhalter für Folienbilder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212767308" name="Platzhalter für Notizen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de-DE"/>
          </a:p>
        </p:txBody>
      </p:sp>
      <p:sp>
        <p:nvSpPr>
          <p:cNvPr id="1692008589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68972072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E6999B8-B6B4-4561-A3CD-BBCDAB9FC9D9}" type="slidenum">
              <a:rPr lang="de-DE"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6922037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76524794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6381067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EF9BFDA-72C0-7B7A-C177-D07B18C6A048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5364104" name="Platzhalter für Folienbild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069967978" name="Platzhalter für Notizen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>
              <a:latin typeface="Arial"/>
              <a:cs typeface="Arial"/>
            </a:endParaRPr>
          </a:p>
        </p:txBody>
      </p:sp>
      <p:sp>
        <p:nvSpPr>
          <p:cNvPr id="1147620278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E6999B8-B6B4-4561-A3CD-BBCDAB9FC9D9}" type="slidenum">
              <a:rPr lang="de-DE"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70624766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52992614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0167310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E8F6B1E-73D0-72CE-69AD-0EE048A0BEF9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5737842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46879615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4257727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6592320-0F50-6745-2CB7-CFC7A479CDFE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50599303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93937290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1410046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EFBE480-1C44-38A7-66BC-713387C2B995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1374954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04485378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6374826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2A5B6F8-C8F0-3C75-5128-8869E2D1BC78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555470" name="Title 1"/>
          <p:cNvSpPr>
            <a:spLocks noGrp="1"/>
          </p:cNvSpPr>
          <p:nvPr>
            <p:ph type="ctrTitle"/>
          </p:nvPr>
        </p:nvSpPr>
        <p:spPr bwMode="auto">
          <a:xfrm>
            <a:off x="1523999" y="1122362"/>
            <a:ext cx="9144000" cy="2387599"/>
          </a:xfrm>
        </p:spPr>
        <p:txBody>
          <a:bodyPr anchor="b"/>
          <a:lstStyle>
            <a:lvl1pPr algn="ctr">
              <a:defRPr sz="4500"/>
            </a:lvl1pPr>
          </a:lstStyle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1522544888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3999" y="3602037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/>
              <a:t>Click to edit Master subtitle style</a:t>
            </a:r>
            <a:endParaRPr/>
          </a:p>
        </p:txBody>
      </p:sp>
      <p:sp>
        <p:nvSpPr>
          <p:cNvPr id="1028024103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>01.11.2013</a:t>
            </a:fld>
            <a:endParaRPr/>
          </a:p>
        </p:txBody>
      </p:sp>
      <p:sp>
        <p:nvSpPr>
          <p:cNvPr id="32585703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49343739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378526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282620296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183688263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>01.11.2013</a:t>
            </a:fld>
            <a:endParaRPr/>
          </a:p>
        </p:txBody>
      </p:sp>
      <p:sp>
        <p:nvSpPr>
          <p:cNvPr id="181181201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8036811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76836353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899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19731800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198" y="365125"/>
            <a:ext cx="7734299" cy="5811838"/>
          </a:xfrm>
        </p:spPr>
        <p:txBody>
          <a:bodyPr vert="eaVert"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345922180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>01.11.2013</a:t>
            </a:fld>
            <a:endParaRPr/>
          </a:p>
        </p:txBody>
      </p:sp>
      <p:sp>
        <p:nvSpPr>
          <p:cNvPr id="2030422663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36165219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782058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1515582020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2065231750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>01.11.2013</a:t>
            </a:fld>
            <a:endParaRPr/>
          </a:p>
        </p:txBody>
      </p:sp>
      <p:sp>
        <p:nvSpPr>
          <p:cNvPr id="203586779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42368622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3346314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118807896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</p:txBody>
      </p:sp>
      <p:sp>
        <p:nvSpPr>
          <p:cNvPr id="1932057887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>01.11.2013</a:t>
            </a:fld>
            <a:endParaRPr/>
          </a:p>
        </p:txBody>
      </p:sp>
      <p:sp>
        <p:nvSpPr>
          <p:cNvPr id="1705884670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93854082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686506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1139117487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198" y="1825625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83039063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64206099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>01.11.2013</a:t>
            </a:fld>
            <a:endParaRPr/>
          </a:p>
        </p:txBody>
      </p:sp>
      <p:sp>
        <p:nvSpPr>
          <p:cNvPr id="837264395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34969268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932501" name="Title 1"/>
          <p:cNvSpPr>
            <a:spLocks noGrp="1"/>
          </p:cNvSpPr>
          <p:nvPr>
            <p:ph type="title"/>
          </p:nvPr>
        </p:nvSpPr>
        <p:spPr bwMode="auto">
          <a:xfrm>
            <a:off x="839787" y="365125"/>
            <a:ext cx="10515600" cy="1325562"/>
          </a:xfrm>
        </p:spPr>
        <p:txBody>
          <a:bodyPr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190432389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9" y="1681162"/>
            <a:ext cx="5157785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</p:txBody>
      </p:sp>
      <p:sp>
        <p:nvSpPr>
          <p:cNvPr id="1538027542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9" y="2505074"/>
            <a:ext cx="5157785" cy="3684587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4253371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2"/>
            <a:ext cx="5183187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</p:txBody>
      </p:sp>
      <p:sp>
        <p:nvSpPr>
          <p:cNvPr id="27483619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7" cy="3684587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1056704021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>01.11.2013</a:t>
            </a:fld>
            <a:endParaRPr/>
          </a:p>
        </p:txBody>
      </p:sp>
      <p:sp>
        <p:nvSpPr>
          <p:cNvPr id="1230666537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5593187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6255881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1812282450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>01.11.2013</a:t>
            </a:fld>
            <a:endParaRPr/>
          </a:p>
        </p:txBody>
      </p:sp>
      <p:sp>
        <p:nvSpPr>
          <p:cNvPr id="1222522410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45384244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4922560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>01.11.2013</a:t>
            </a:fld>
            <a:endParaRPr/>
          </a:p>
        </p:txBody>
      </p:sp>
      <p:sp>
        <p:nvSpPr>
          <p:cNvPr id="2017981911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14227362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22605391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1283361804" name="Content Placeholder 2"/>
          <p:cNvSpPr>
            <a:spLocks noGrp="1"/>
          </p:cNvSpPr>
          <p:nvPr>
            <p:ph idx="1"/>
          </p:nvPr>
        </p:nvSpPr>
        <p:spPr bwMode="auto">
          <a:xfrm>
            <a:off x="5183187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234036309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</p:txBody>
      </p:sp>
      <p:sp>
        <p:nvSpPr>
          <p:cNvPr id="51558963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>01.11.2013</a:t>
            </a:fld>
            <a:endParaRPr/>
          </a:p>
        </p:txBody>
      </p:sp>
      <p:sp>
        <p:nvSpPr>
          <p:cNvPr id="262576709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65477114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22192141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244500134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5183187" y="987425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>
              <a:defRPr/>
            </a:pPr>
            <a:r>
              <a:rPr/>
              <a:t>Click icon to add picture</a:t>
            </a:r>
            <a:endParaRPr/>
          </a:p>
        </p:txBody>
      </p:sp>
      <p:sp>
        <p:nvSpPr>
          <p:cNvPr id="202081573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</p:txBody>
      </p:sp>
      <p:sp>
        <p:nvSpPr>
          <p:cNvPr id="27556108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>01.11.2013</a:t>
            </a:fld>
            <a:endParaRPr/>
          </a:p>
        </p:txBody>
      </p:sp>
      <p:sp>
        <p:nvSpPr>
          <p:cNvPr id="1343521957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02993005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2434948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8" y="365125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103089070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1107137701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19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/>
              <a:t>01.11.2013</a:t>
            </a:fld>
            <a:endParaRPr/>
          </a:p>
        </p:txBody>
      </p:sp>
      <p:sp>
        <p:nvSpPr>
          <p:cNvPr id="72741622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59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5511873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>
        <a:lnSpc>
          <a:spcPct val="90000"/>
        </a:lnSpc>
        <a:spcBef>
          <a:spcPts val="749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>
        <a:lnSpc>
          <a:spcPct val="90000"/>
        </a:lnSpc>
        <a:spcBef>
          <a:spcPts val="374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>
        <a:lnSpc>
          <a:spcPct val="90000"/>
        </a:lnSpc>
        <a:spcBef>
          <a:spcPts val="374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2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5" Type="http://schemas.openxmlformats.org/officeDocument/2006/relationships/image" Target="../media/image7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Relationship Id="rId4" Type="http://schemas.openxmlformats.org/officeDocument/2006/relationships/image" Target="../media/image9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31000">
              <a:schemeClr val="tx1"/>
            </a:gs>
            <a:gs pos="100000">
              <a:srgbClr val="FF0000"/>
            </a:gs>
          </a:gsLst>
          <a:lin ang="1890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9563813" name="Title 1"/>
          <p:cNvSpPr>
            <a:spLocks noGrp="1"/>
          </p:cNvSpPr>
          <p:nvPr>
            <p:ph type="title"/>
          </p:nvPr>
        </p:nvSpPr>
        <p:spPr bwMode="auto">
          <a:xfrm flipH="0" flipV="0">
            <a:off x="-26795" y="9247"/>
            <a:ext cx="12206795" cy="6870946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de-DE" sz="4800" b="1" i="0" u="none" strike="noStrike" cap="none" spc="0">
                <a:solidFill>
                  <a:schemeClr val="bg1"/>
                </a:solidFill>
                <a:latin typeface="ITC Avant Garde Gothic"/>
                <a:ea typeface="ITC Avant Garde Gothic"/>
                <a:cs typeface="ITC Avant Garde Gothic"/>
              </a:rPr>
              <a:t>My retail sector</a:t>
            </a:r>
            <a:endParaRPr sz="48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0" show="1">
  <p:cSld name="">
    <p:bg>
      <p:bgPr shadeToTitle="0">
        <a:gradFill>
          <a:gsLst>
            <a:gs pos="0">
              <a:srgbClr val="FF0000"/>
            </a:gs>
            <a:gs pos="100000">
              <a:schemeClr val="tx1"/>
            </a:gs>
          </a:gsLst>
          <a:lin ang="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736307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u="none"/>
              <a:t>                </a:t>
            </a:r>
            <a:endParaRPr u="sng"/>
          </a:p>
        </p:txBody>
      </p:sp>
      <p:sp>
        <p:nvSpPr>
          <p:cNvPr id="1805086482" name="Content Placeholder 2"/>
          <p:cNvSpPr>
            <a:spLocks noGrp="1"/>
          </p:cNvSpPr>
          <p:nvPr>
            <p:ph sz="half" idx="1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schemeClr val="tx1"/>
                </a:solidFill>
                <a:latin typeface="ITC Avant Garde Gothic"/>
                <a:ea typeface="ITC Avant Garde Gothic"/>
                <a:cs typeface="ITC Avant Garde Gothic"/>
              </a:rPr>
              <a:t>GSM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08540820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1"/>
            <a:ext cx="5183186" cy="823910"/>
          </a:xfrm>
        </p:spPr>
        <p:txBody>
          <a:bodyPr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>
              <a:defRPr/>
            </a:pPr>
            <a:r>
              <a:rPr lang="de-DE" sz="1800" b="1" i="0" u="none" strike="noStrike" cap="none" spc="0">
                <a:solidFill>
                  <a:schemeClr val="tx1"/>
                </a:solidFill>
                <a:latin typeface="ITC Avant Garde Gothic"/>
                <a:ea typeface="ITC Avant Garde Gothic"/>
                <a:cs typeface="ITC Avant Garde Gothic"/>
              </a:rPr>
              <a:t>New Media</a:t>
            </a:r>
            <a:r>
              <a:rPr lang="de-DE" sz="18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endParaRPr/>
          </a:p>
        </p:txBody>
      </p:sp>
      <p:pic>
        <p:nvPicPr>
          <p:cNvPr id="824690833" name=""/>
          <p:cNvPicPr>
            <a:picLocks noChangeAspect="1"/>
          </p:cNvPicPr>
          <p:nvPr>
            <p:ph sz="half" idx="2"/>
          </p:nvPr>
        </p:nvPicPr>
        <p:blipFill>
          <a:blip r:embed="rId3"/>
          <a:stretch/>
        </p:blipFill>
        <p:spPr bwMode="auto">
          <a:xfrm rot="0">
            <a:off x="962290" y="2505073"/>
            <a:ext cx="4912782" cy="3684586"/>
          </a:xfrm>
          <a:prstGeom prst="rect">
            <a:avLst/>
          </a:prstGeom>
        </p:spPr>
      </p:pic>
      <p:pic>
        <p:nvPicPr>
          <p:cNvPr id="1721621428" name=""/>
          <p:cNvPicPr>
            <a:picLocks noChangeAspect="1"/>
          </p:cNvPicPr>
          <p:nvPr>
            <p:ph sz="quarter" idx="4"/>
          </p:nvPr>
        </p:nvPicPr>
        <p:blipFill>
          <a:blip r:embed="rId4"/>
          <a:stretch/>
        </p:blipFill>
        <p:spPr bwMode="auto">
          <a:xfrm rot="0">
            <a:off x="6260709" y="2505070"/>
            <a:ext cx="4912782" cy="36845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FF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0330286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866" y="0"/>
            <a:ext cx="5891514" cy="3268382"/>
          </a:xfrm>
          <a:prstGeom prst="rect">
            <a:avLst/>
          </a:prstGeom>
        </p:spPr>
      </p:pic>
      <p:pic>
        <p:nvPicPr>
          <p:cNvPr id="1574578351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5893382" y="3268382"/>
            <a:ext cx="6287411" cy="3589617"/>
          </a:xfrm>
          <a:prstGeom prst="rect">
            <a:avLst/>
          </a:prstGeom>
        </p:spPr>
      </p:pic>
      <p:sp>
        <p:nvSpPr>
          <p:cNvPr id="190556499" name=""/>
          <p:cNvSpPr txBox="1"/>
          <p:nvPr/>
        </p:nvSpPr>
        <p:spPr bwMode="auto">
          <a:xfrm rot="0" flipH="0" flipV="0">
            <a:off x="6095999" y="158749"/>
            <a:ext cx="5854015" cy="150022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>
                <a:latin typeface="ITC Avant Garde Gothic"/>
                <a:ea typeface="ITC Avant Garde Gothic"/>
                <a:cs typeface="ITC Avant Garde Gothic"/>
              </a:rPr>
              <a:t>GSM</a:t>
            </a:r>
            <a:r>
              <a:rPr/>
              <a:t>:</a:t>
            </a:r>
            <a:endParaRPr/>
          </a:p>
          <a:p>
            <a:pPr>
              <a:defRPr/>
            </a:pPr>
            <a:r>
              <a:rPr sz="1400" b="1" i="0" u="none">
                <a:solidFill>
                  <a:schemeClr val="tx1"/>
                </a:solidFill>
                <a:latin typeface="ITC Avant Garde Gothic"/>
                <a:ea typeface="ITC Avant Garde Gothic"/>
                <a:cs typeface="ITC Avant Garde Gothic"/>
              </a:rPr>
              <a:t>Global System for Mobile Communications</a:t>
            </a:r>
            <a:endParaRPr>
              <a:solidFill>
                <a:schemeClr val="tx1"/>
              </a:solidFill>
              <a:latin typeface="ITC Avant Garde Gothic"/>
              <a:ea typeface="ITC Avant Garde Gothic"/>
              <a:cs typeface="ITC Avant Garde Gothic"/>
            </a:endParaRPr>
          </a:p>
          <a:p>
            <a:pPr>
              <a:defRPr/>
            </a:pPr>
            <a:endParaRPr/>
          </a:p>
          <a:p>
            <a:pPr>
              <a:defRPr/>
            </a:pPr>
            <a:r>
              <a:rPr sz="1400" b="1" i="0" u="none">
                <a:solidFill>
                  <a:srgbClr val="000000"/>
                </a:solidFill>
                <a:latin typeface="ITC Avant Garde Gothic"/>
                <a:ea typeface="ITC Avant Garde Gothic"/>
                <a:cs typeface="ITC Avant Garde Gothic"/>
              </a:rPr>
              <a:t>The GSM section at Media Markt includes all products and services related to mobile communication technology, especially smartphones and accessories</a:t>
            </a:r>
            <a:endParaRPr/>
          </a:p>
        </p:txBody>
      </p:sp>
      <p:sp>
        <p:nvSpPr>
          <p:cNvPr id="214689955" name=""/>
          <p:cNvSpPr txBox="1"/>
          <p:nvPr/>
        </p:nvSpPr>
        <p:spPr bwMode="auto">
          <a:xfrm rot="0" flipH="0" flipV="0">
            <a:off x="122352" y="3445808"/>
            <a:ext cx="5665090" cy="14938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>
                <a:latin typeface="ITC Avant Garde Gothic"/>
                <a:ea typeface="ITC Avant Garde Gothic"/>
                <a:cs typeface="ITC Avant Garde Gothic"/>
              </a:rPr>
              <a:t>New Media:</a:t>
            </a:r>
            <a:endParaRPr>
              <a:latin typeface="ITC Avant Garde Gothic"/>
              <a:ea typeface="ITC Avant Garde Gothic"/>
              <a:cs typeface="ITC Avant Garde Gothic"/>
            </a:endParaRPr>
          </a:p>
          <a:p>
            <a:pPr>
              <a:defRPr/>
            </a:pPr>
            <a:endParaRPr/>
          </a:p>
          <a:p>
            <a:pPr>
              <a:defRPr/>
            </a:pPr>
            <a:r>
              <a:rPr sz="1400" b="0" i="0" u="none">
                <a:solidFill>
                  <a:srgbClr val="000000"/>
                </a:solidFill>
                <a:latin typeface="ITC Avant Garde Gothic"/>
                <a:ea typeface="ITC Avant Garde Gothic"/>
                <a:cs typeface="ITC Avant Garde Gothic"/>
              </a:rPr>
              <a:t>The </a:t>
            </a:r>
            <a:r>
              <a:rPr sz="1400" b="1" i="0" u="none">
                <a:solidFill>
                  <a:srgbClr val="000000"/>
                </a:solidFill>
                <a:latin typeface="ITC Avant Garde Gothic"/>
                <a:ea typeface="ITC Avant Garde Gothic"/>
                <a:cs typeface="ITC Avant Garde Gothic"/>
              </a:rPr>
              <a:t>"New Media"</a:t>
            </a:r>
            <a:r>
              <a:rPr sz="1400" b="0" i="0" u="none">
                <a:solidFill>
                  <a:srgbClr val="000000"/>
                </a:solidFill>
                <a:latin typeface="ITC Avant Garde Gothic"/>
                <a:ea typeface="ITC Avant Garde Gothic"/>
                <a:cs typeface="ITC Avant Garde Gothic"/>
              </a:rPr>
              <a:t> section at Media Markt includes products and technologies related to modern digital media and communication. This includes</a:t>
            </a:r>
            <a:r>
              <a:rPr sz="1400" b="0" i="0" u="none">
                <a:solidFill>
                  <a:srgbClr val="000000"/>
                </a:solidFill>
                <a:latin typeface="ITC Avant Garde Gothic"/>
                <a:ea typeface="ITC Avant Garde Gothic"/>
                <a:cs typeface="ITC Avant Garde Gothic"/>
              </a:rPr>
              <a:t> </a:t>
            </a:r>
            <a:r>
              <a:rPr sz="1400" b="1" i="0" u="none">
                <a:solidFill>
                  <a:srgbClr val="000000"/>
                </a:solidFill>
                <a:latin typeface="ITC Avant Garde Gothic"/>
                <a:ea typeface="ITC Avant Garde Gothic"/>
                <a:cs typeface="ITC Avant Garde Gothic"/>
              </a:rPr>
              <a:t>tablets</a:t>
            </a:r>
            <a:r>
              <a:rPr sz="1400" b="0" i="0" u="none">
                <a:solidFill>
                  <a:srgbClr val="000000"/>
                </a:solidFill>
                <a:latin typeface="ITC Avant Garde Gothic"/>
                <a:ea typeface="ITC Avant Garde Gothic"/>
                <a:cs typeface="ITC Avant Garde Gothic"/>
              </a:rPr>
              <a:t>, </a:t>
            </a:r>
            <a:r>
              <a:rPr sz="1400" b="1" i="0" u="none">
                <a:solidFill>
                  <a:srgbClr val="000000"/>
                </a:solidFill>
                <a:latin typeface="ITC Avant Garde Gothic"/>
                <a:ea typeface="ITC Avant Garde Gothic"/>
                <a:cs typeface="ITC Avant Garde Gothic"/>
              </a:rPr>
              <a:t>laptops</a:t>
            </a:r>
            <a:r>
              <a:rPr sz="1400" b="0" i="0" u="none">
                <a:solidFill>
                  <a:srgbClr val="000000"/>
                </a:solidFill>
                <a:latin typeface="ITC Avant Garde Gothic"/>
                <a:ea typeface="ITC Avant Garde Gothic"/>
                <a:cs typeface="ITC Avant Garde Gothic"/>
              </a:rPr>
              <a:t>, </a:t>
            </a:r>
            <a:r>
              <a:rPr sz="1400" b="1" i="0" u="none">
                <a:solidFill>
                  <a:srgbClr val="000000"/>
                </a:solidFill>
                <a:latin typeface="ITC Avant Garde Gothic"/>
                <a:ea typeface="ITC Avant Garde Gothic"/>
                <a:cs typeface="ITC Avant Garde Gothic"/>
              </a:rPr>
              <a:t>smartwatches</a:t>
            </a:r>
            <a:r>
              <a:rPr sz="1400" b="0" i="0" u="none">
                <a:solidFill>
                  <a:srgbClr val="000000"/>
                </a:solidFill>
                <a:latin typeface="ITC Avant Garde Gothic"/>
                <a:ea typeface="ITC Avant Garde Gothic"/>
                <a:cs typeface="ITC Avant Garde Gothic"/>
              </a:rPr>
              <a:t>, as well as </a:t>
            </a:r>
            <a:r>
              <a:rPr sz="1400" b="1" i="0" u="none">
                <a:solidFill>
                  <a:srgbClr val="000000"/>
                </a:solidFill>
                <a:latin typeface="ITC Avant Garde Gothic"/>
                <a:ea typeface="ITC Avant Garde Gothic"/>
                <a:cs typeface="ITC Avant Garde Gothic"/>
              </a:rPr>
              <a:t>streaming devices</a:t>
            </a:r>
            <a:endParaRPr sz="14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7500776" name="Text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>
              <a:defRPr/>
            </a:pPr>
            <a:r>
              <a:rPr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Brown goods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025384816" name="Text Placeholder 4"/>
          <p:cNvSpPr>
            <a:spLocks noGrp="1"/>
          </p:cNvSpPr>
          <p:nvPr>
            <p:ph type="body" sz="quarter" idx="3"/>
          </p:nvPr>
        </p:nvSpPr>
        <p:spPr bwMode="auto"/>
        <p:txBody>
          <a:bodyPr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>
              <a:defRPr/>
            </a:pPr>
            <a:r>
              <a:rPr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White goods</a:t>
            </a:r>
            <a:endParaRPr/>
          </a:p>
        </p:txBody>
      </p:sp>
      <p:sp>
        <p:nvSpPr>
          <p:cNvPr id="369248716" name="Title 1"/>
          <p:cNvSpPr>
            <a:spLocks noGrp="1"/>
          </p:cNvSpPr>
          <p:nvPr>
            <p:ph type="title"/>
          </p:nvPr>
        </p:nvSpPr>
        <p:spPr bwMode="auto">
          <a:xfrm>
            <a:off x="839786" y="365124"/>
            <a:ext cx="10515600" cy="1325561"/>
          </a:xfrm>
          <a:prstGeom prst="rect">
            <a:avLst/>
          </a:prstGeom>
          <a:blipFill>
            <a:blip r:embed="rId3"/>
            <a:stretch/>
          </a:blipFill>
        </p:spPr>
        <p:txBody>
          <a:bodyPr/>
          <a:lstStyle/>
          <a:p>
            <a:pPr>
              <a:defRPr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1106183394" name=""/>
          <p:cNvSpPr/>
          <p:nvPr/>
        </p:nvSpPr>
        <p:spPr bwMode="auto">
          <a:xfrm rot="0" flipH="0" flipV="0">
            <a:off x="-90955" y="5883087"/>
            <a:ext cx="12287646" cy="98826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/>
          </a:p>
        </p:txBody>
      </p:sp>
      <p:pic>
        <p:nvPicPr>
          <p:cNvPr id="1451995700" name=""/>
          <p:cNvPicPr>
            <a:picLocks noChangeAspect="1"/>
          </p:cNvPicPr>
          <p:nvPr>
            <p:ph sz="half" idx="2"/>
          </p:nvPr>
        </p:nvPicPr>
        <p:blipFill>
          <a:blip r:embed="rId4"/>
          <a:stretch/>
        </p:blipFill>
        <p:spPr bwMode="auto">
          <a:xfrm>
            <a:off x="774421" y="2505072"/>
            <a:ext cx="5157784" cy="3684586"/>
          </a:xfrm>
          <a:prstGeom prst="rect">
            <a:avLst/>
          </a:prstGeom>
        </p:spPr>
      </p:pic>
      <p:pic>
        <p:nvPicPr>
          <p:cNvPr id="85695241" name=""/>
          <p:cNvPicPr>
            <a:picLocks noChangeAspect="1"/>
          </p:cNvPicPr>
          <p:nvPr>
            <p:ph sz="quarter" idx="4"/>
          </p:nvPr>
        </p:nvPicPr>
        <p:blipFill>
          <a:blip r:embed="rId5"/>
          <a:stretch/>
        </p:blipFill>
        <p:spPr bwMode="auto"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8377056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-36395" y="0"/>
            <a:ext cx="5939116" cy="3429000"/>
          </a:xfrm>
          <a:prstGeom prst="rect">
            <a:avLst/>
          </a:prstGeom>
        </p:spPr>
      </p:pic>
      <p:pic>
        <p:nvPicPr>
          <p:cNvPr id="1639951652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5902720" y="3429000"/>
            <a:ext cx="6284630" cy="3415926"/>
          </a:xfrm>
          <a:prstGeom prst="rect">
            <a:avLst/>
          </a:prstGeom>
        </p:spPr>
      </p:pic>
      <p:sp>
        <p:nvSpPr>
          <p:cNvPr id="1025654063" name=""/>
          <p:cNvSpPr txBox="1"/>
          <p:nvPr/>
        </p:nvSpPr>
        <p:spPr bwMode="auto">
          <a:xfrm rot="0" flipH="0" flipV="0">
            <a:off x="6108161" y="149411"/>
            <a:ext cx="5921182" cy="16767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>
                <a:solidFill>
                  <a:srgbClr val="FF0000"/>
                </a:solidFill>
              </a:rPr>
              <a:t>White Goods</a:t>
            </a:r>
            <a:r>
              <a:rPr>
                <a:solidFill>
                  <a:srgbClr val="FF0000"/>
                </a:solidFill>
              </a:rPr>
              <a:t>:</a:t>
            </a:r>
            <a:endParaRPr>
              <a:solidFill>
                <a:srgbClr val="FF0000"/>
              </a:solidFill>
            </a:endParaRPr>
          </a:p>
          <a:p>
            <a:pPr>
              <a:defRPr/>
            </a:pPr>
            <a:endParaRPr>
              <a:solidFill>
                <a:srgbClr val="FF0000"/>
              </a:solidFill>
            </a:endParaRPr>
          </a:p>
          <a:p>
            <a:pPr>
              <a:defRPr/>
            </a:pPr>
            <a:r>
              <a:rPr sz="1400" b="0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Major home appliances</a:t>
            </a:r>
            <a:r>
              <a:rPr sz="1200" b="0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.</a:t>
            </a:r>
            <a:endParaRPr>
              <a:solidFill>
                <a:srgbClr val="FF0000"/>
              </a:solidFill>
              <a:latin typeface="ITC Avant Garde Gothic"/>
              <a:ea typeface="ITC Avant Garde Gothic"/>
              <a:cs typeface="ITC Avant Garde Gothic"/>
            </a:endParaRPr>
          </a:p>
          <a:p>
            <a:pPr>
              <a:defRPr/>
            </a:pPr>
            <a:endParaRPr>
              <a:solidFill>
                <a:srgbClr val="FF0000"/>
              </a:solidFill>
            </a:endParaRPr>
          </a:p>
          <a:p>
            <a:pPr>
              <a:defRPr/>
            </a:pPr>
            <a:endParaRPr>
              <a:solidFill>
                <a:srgbClr val="FF0000"/>
              </a:solidFill>
            </a:endParaRPr>
          </a:p>
          <a:p>
            <a:pPr>
              <a:defRPr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1998639541" name=""/>
          <p:cNvSpPr txBox="1"/>
          <p:nvPr/>
        </p:nvSpPr>
        <p:spPr bwMode="auto">
          <a:xfrm rot="0" flipH="0" flipV="0">
            <a:off x="103675" y="3557866"/>
            <a:ext cx="5624540" cy="1768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>
                <a:solidFill>
                  <a:srgbClr val="FF0000"/>
                </a:solidFill>
              </a:rPr>
              <a:t>Brown</a:t>
            </a:r>
            <a:r>
              <a:rPr>
                <a:solidFill>
                  <a:srgbClr val="FF0000"/>
                </a:solidFill>
              </a:rPr>
              <a:t> Goods:</a:t>
            </a:r>
            <a:endParaRPr>
              <a:solidFill>
                <a:srgbClr val="FF0000"/>
              </a:solidFill>
            </a:endParaRPr>
          </a:p>
          <a:p>
            <a:pPr>
              <a:defRPr/>
            </a:pPr>
            <a:endParaRPr>
              <a:solidFill>
                <a:srgbClr val="FF0000"/>
              </a:solidFill>
            </a:endParaRPr>
          </a:p>
          <a:p>
            <a:pPr>
              <a:defRPr/>
            </a:pPr>
            <a:r>
              <a:rPr sz="1400" b="0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Consumer electronics and entertainment devices</a:t>
            </a:r>
            <a:r>
              <a:rPr sz="1200" b="0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.</a:t>
            </a:r>
            <a:endParaRPr>
              <a:solidFill>
                <a:srgbClr val="FF0000"/>
              </a:solidFill>
              <a:latin typeface="ITC Avant Garde Gothic"/>
              <a:ea typeface="ITC Avant Garde Gothic"/>
              <a:cs typeface="ITC Avant Garde Gothic"/>
            </a:endParaRPr>
          </a:p>
          <a:p>
            <a:pPr>
              <a:defRPr/>
            </a:pPr>
            <a:endParaRPr>
              <a:solidFill>
                <a:srgbClr val="FF0000"/>
              </a:solidFill>
            </a:endParaRPr>
          </a:p>
          <a:p>
            <a:pPr>
              <a:defRPr/>
            </a:pPr>
            <a:r>
              <a:rPr sz="1200" b="0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T</a:t>
            </a:r>
            <a:r>
              <a:rPr sz="1400" b="0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he </a:t>
            </a:r>
            <a:r>
              <a:rPr sz="1400" b="1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"Brown Goods"</a:t>
            </a:r>
            <a:r>
              <a:rPr sz="1400" b="0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 section at Media Markt </a:t>
            </a:r>
            <a:r>
              <a:rPr sz="1400" b="0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includes </a:t>
            </a:r>
            <a:endParaRPr sz="1400" b="0" i="0" u="none">
              <a:solidFill>
                <a:srgbClr val="FF0000"/>
              </a:solidFill>
              <a:latin typeface="ITC Avant Garde Gothic"/>
              <a:ea typeface="ITC Avant Garde Gothic"/>
              <a:cs typeface="ITC Avant Garde Gothic"/>
            </a:endParaRPr>
          </a:p>
          <a:p>
            <a:pPr>
              <a:defRPr/>
            </a:pPr>
            <a:r>
              <a:rPr sz="1400" b="0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consumer electronics and home entertainment products. </a:t>
            </a:r>
            <a:endParaRPr sz="1400" b="0" i="0" u="none">
              <a:solidFill>
                <a:srgbClr val="FF0000"/>
              </a:solidFill>
              <a:latin typeface="ITC Avant Garde Gothic"/>
              <a:ea typeface="ITC Avant Garde Gothic"/>
              <a:cs typeface="ITC Avant Garde Gothic"/>
            </a:endParaRPr>
          </a:p>
          <a:p>
            <a:pPr>
              <a:defRPr/>
            </a:pPr>
            <a:r>
              <a:rPr sz="1400" b="0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This includes </a:t>
            </a:r>
            <a:r>
              <a:rPr sz="1400" b="1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TVs</a:t>
            </a:r>
            <a:r>
              <a:rPr sz="1400" b="0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, </a:t>
            </a:r>
            <a:r>
              <a:rPr sz="1400" b="1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sound systems</a:t>
            </a:r>
            <a:r>
              <a:rPr sz="1400" b="0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, </a:t>
            </a:r>
            <a:r>
              <a:rPr sz="1400" b="1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stereos</a:t>
            </a:r>
            <a:r>
              <a:rPr sz="1400" b="0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 and </a:t>
            </a:r>
            <a:r>
              <a:rPr sz="1400" b="1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video players</a:t>
            </a:r>
            <a:r>
              <a:rPr sz="1400" b="0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.</a:t>
            </a:r>
            <a:endParaRPr sz="1400" b="0" i="0" u="none">
              <a:solidFill>
                <a:srgbClr val="FF0000"/>
              </a:solidFill>
              <a:latin typeface="ITC Avant Garde Gothic"/>
              <a:ea typeface="ITC Avant Garde Gothic"/>
              <a:cs typeface="ITC Avant Garde Gothic"/>
            </a:endParaRPr>
          </a:p>
        </p:txBody>
      </p:sp>
      <p:sp>
        <p:nvSpPr>
          <p:cNvPr id="1206897311" name=""/>
          <p:cNvSpPr txBox="1"/>
          <p:nvPr/>
        </p:nvSpPr>
        <p:spPr bwMode="auto">
          <a:xfrm rot="0" flipH="0" flipV="0">
            <a:off x="6108160" y="1201150"/>
            <a:ext cx="6007149" cy="9452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sz="1400" b="0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The </a:t>
            </a:r>
            <a:r>
              <a:rPr sz="1400" b="1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"White Goods"</a:t>
            </a:r>
            <a:r>
              <a:rPr sz="1400" b="0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 section at Media Markt </a:t>
            </a:r>
            <a:endParaRPr sz="1400" b="0" i="0" u="none">
              <a:solidFill>
                <a:srgbClr val="FF0000"/>
              </a:solidFill>
              <a:latin typeface="ITC Avant Garde Gothic"/>
              <a:ea typeface="ITC Avant Garde Gothic"/>
              <a:cs typeface="ITC Avant Garde Gothic"/>
            </a:endParaRPr>
          </a:p>
          <a:p>
            <a:pPr algn="l">
              <a:defRPr/>
            </a:pPr>
            <a:r>
              <a:rPr sz="1400" b="0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includes large household appliances.</a:t>
            </a:r>
            <a:endParaRPr sz="1400" b="0" i="0" u="none">
              <a:solidFill>
                <a:srgbClr val="FF0000"/>
              </a:solidFill>
              <a:latin typeface="ITC Avant Garde Gothic"/>
              <a:ea typeface="ITC Avant Garde Gothic"/>
              <a:cs typeface="ITC Avant Garde Gothic"/>
            </a:endParaRPr>
          </a:p>
          <a:p>
            <a:pPr algn="l">
              <a:defRPr/>
            </a:pPr>
            <a:r>
              <a:rPr sz="1400" b="0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This category includes </a:t>
            </a:r>
            <a:r>
              <a:rPr sz="1400" b="1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refrigerators</a:t>
            </a:r>
            <a:r>
              <a:rPr sz="1400" b="0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, </a:t>
            </a:r>
            <a:r>
              <a:rPr sz="1400" b="1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washing machines</a:t>
            </a:r>
            <a:r>
              <a:rPr sz="1400" b="0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, </a:t>
            </a:r>
            <a:r>
              <a:rPr sz="1400" b="1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dryers</a:t>
            </a:r>
            <a:r>
              <a:rPr sz="1400" b="0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, </a:t>
            </a:r>
            <a:r>
              <a:rPr sz="1400" b="1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ovens</a:t>
            </a:r>
            <a:r>
              <a:rPr sz="1400" b="0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, </a:t>
            </a:r>
            <a:r>
              <a:rPr sz="1400" b="1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dishwashers</a:t>
            </a:r>
            <a:r>
              <a:rPr sz="1400" b="0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, and </a:t>
            </a:r>
            <a:r>
              <a:rPr sz="1400" b="1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microwaves</a:t>
            </a:r>
            <a:r>
              <a:rPr sz="1200" b="0" i="0" u="none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.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9135339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schemeClr val="bg1"/>
                </a:solidFill>
              </a:rPr>
              <a:t>                         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  <a:latin typeface="ITC Avant Garde Gothic"/>
                <a:ea typeface="ITC Avant Garde Gothic"/>
                <a:cs typeface="ITC Avant Garde Gothic"/>
              </a:rPr>
              <a:t>Checkout And Service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67937079" name=""/>
          <p:cNvSpPr/>
          <p:nvPr/>
        </p:nvSpPr>
        <p:spPr bwMode="auto">
          <a:xfrm rot="0" flipH="0" flipV="0">
            <a:off x="-90954" y="5883087"/>
            <a:ext cx="12287646" cy="98826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/>
          </a:p>
        </p:txBody>
      </p:sp>
      <p:pic>
        <p:nvPicPr>
          <p:cNvPr id="1209211897" name=""/>
          <p:cNvPicPr>
            <a:picLocks noChangeAspect="1"/>
          </p:cNvPicPr>
          <p:nvPr>
            <p:ph sz="half" idx="1"/>
          </p:nvPr>
        </p:nvPicPr>
        <p:blipFill>
          <a:blip r:embed="rId3"/>
          <a:stretch/>
        </p:blipFill>
        <p:spPr bwMode="auto">
          <a:xfrm rot="0" flipH="0" flipV="0">
            <a:off x="782168" y="2058193"/>
            <a:ext cx="5181596" cy="4020996"/>
          </a:xfrm>
          <a:prstGeom prst="rect">
            <a:avLst/>
          </a:prstGeom>
        </p:spPr>
      </p:pic>
      <p:pic>
        <p:nvPicPr>
          <p:cNvPr id="418404737" name=""/>
          <p:cNvPicPr>
            <a:picLocks noChangeAspect="1"/>
          </p:cNvPicPr>
          <p:nvPr>
            <p:ph sz="half" idx="2"/>
          </p:nvPr>
        </p:nvPicPr>
        <p:blipFill>
          <a:blip r:embed="rId4"/>
          <a:stretch/>
        </p:blipFill>
        <p:spPr bwMode="auto">
          <a:xfrm rot="0" flipH="0" flipV="0">
            <a:off x="6172200" y="2058193"/>
            <a:ext cx="5181596" cy="40209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Blank">
  <a:themeElements>
    <a:clrScheme name="Red Orange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Theme">
        <a:dk1>
          <a:sysClr val="windowText" lastClr="000000"/>
        </a:dk1>
        <a:lt1>
          <a:sysClr val="window" lastClr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4472C4"/>
        </a:accent5>
        <a:accent6>
          <a:srgbClr val="70AD47"/>
        </a:accent6>
        <a:hlink>
          <a:srgbClr val="0563C1"/>
        </a:hlink>
        <a:folHlink>
          <a:srgbClr val="954F72"/>
        </a:folHlink>
      </a:clrScheme>
    </a:extraClrScheme>
  </a:extraClrSchemeLst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ONLYOFFICE/9.0.4.50</Application>
  <PresentationFormat>On-screen Show (4:3)</PresentationFormat>
  <Paragraphs>0</Paragraphs>
  <Slides>6</Slides>
  <Notes>6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Theme 1</vt:lpstr>
      <vt:lpstr>Slide 1</vt:lpstr>
      <vt:lpstr>Slide 2</vt:lpstr>
      <vt:lpstr>Slide 3</vt:lpstr>
      <vt:lpstr>Slide 4</vt:lpstr>
      <vt:lpstr>Slide 5</vt:lpstr>
      <vt:lpstr>Slide 6</vt:lpstr>
    </vt:vector>
  </TitlesOfParts>
  <LinksUpToDate>0</LinksUpToDate>
  <SharedDoc>0</SharedDoc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12</cp:revision>
  <dcterms:created xsi:type="dcterms:W3CDTF">2012-12-03T06:56:55Z</dcterms:created>
  <dcterms:modified xsi:type="dcterms:W3CDTF">2025-11-25T12:43:18Z</dcterms:modified>
</cp:coreProperties>
</file>